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7" r:id="rId5"/>
  </p:sldMasterIdLst>
  <p:sldIdLst>
    <p:sldId id="257" r:id="rId6"/>
    <p:sldId id="258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14" y="1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29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45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245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13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88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56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44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2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515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30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17.01.2024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87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8FF79F-1329-3C40-85A8-676E32B72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283" y="269875"/>
            <a:ext cx="10515600" cy="1325563"/>
          </a:xfrm>
        </p:spPr>
        <p:txBody>
          <a:bodyPr>
            <a:normAutofit/>
          </a:bodyPr>
          <a:lstStyle/>
          <a:p>
            <a:r>
              <a:rPr lang="nl-NL" sz="2000" dirty="0">
                <a:solidFill>
                  <a:schemeClr val="accent1">
                    <a:lumMod val="75000"/>
                  </a:schemeClr>
                </a:solidFill>
                <a:cs typeface="Calibri Light"/>
              </a:rPr>
              <a:t>name company</a:t>
            </a:r>
            <a:endParaRPr lang="nl-NL" sz="20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8694FF-8DCD-2000-BB96-BFDAA029D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3698" y="1603374"/>
            <a:ext cx="5075768" cy="47111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200" b="1" dirty="0">
                <a:latin typeface="+mj-lt"/>
                <a:ea typeface="+mn-lt"/>
                <a:cs typeface="+mn-lt"/>
              </a:rPr>
              <a:t>Company description </a:t>
            </a:r>
          </a:p>
          <a:p>
            <a:pPr marL="0" indent="0">
              <a:buNone/>
            </a:pPr>
            <a:r>
              <a:rPr lang="en-US" sz="1200" dirty="0">
                <a:latin typeface="+mj-lt"/>
                <a:ea typeface="+mn-lt"/>
                <a:cs typeface="+mn-lt"/>
              </a:rPr>
              <a:t>summarize your company in </a:t>
            </a:r>
            <a:r>
              <a:rPr lang="en-US" sz="1200" b="1" i="1" dirty="0">
                <a:latin typeface="+mj-lt"/>
                <a:ea typeface="+mn-lt"/>
                <a:cs typeface="+mn-lt"/>
              </a:rPr>
              <a:t>max 250 words</a:t>
            </a:r>
            <a:r>
              <a:rPr lang="en-US" sz="1200" dirty="0">
                <a:latin typeface="+mj-lt"/>
                <a:ea typeface="+mn-lt"/>
                <a:cs typeface="+mn-lt"/>
              </a:rPr>
              <a:t>, include problem &amp; opportunity, solution (incl IP) and your next steps with the funding you are looking for</a:t>
            </a:r>
            <a:endParaRPr lang="en-US" sz="1200" dirty="0">
              <a:latin typeface="+mj-lt"/>
              <a:cs typeface="Calibri" panose="020F0502020204030204"/>
            </a:endParaRP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FD4839A0-6B86-6EF7-FBDE-0F02D52DBF09}"/>
              </a:ext>
            </a:extLst>
          </p:cNvPr>
          <p:cNvSpPr txBox="1">
            <a:spLocks/>
          </p:cNvSpPr>
          <p:nvPr/>
        </p:nvSpPr>
        <p:spPr>
          <a:xfrm>
            <a:off x="584201" y="1422042"/>
            <a:ext cx="4864102" cy="20069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1255713" algn="l"/>
              </a:tabLst>
            </a:pPr>
            <a:r>
              <a:rPr lang="en-US" sz="1200" b="1" dirty="0">
                <a:latin typeface="+mj-lt"/>
                <a:ea typeface="+mn-lt"/>
                <a:cs typeface="+mn-lt"/>
              </a:rPr>
              <a:t>Spin-off from 	</a:t>
            </a:r>
            <a:r>
              <a:rPr lang="en-US" sz="1200" dirty="0">
                <a:latin typeface="+mj-lt"/>
                <a:ea typeface="+mn-lt"/>
                <a:cs typeface="+mn-lt"/>
              </a:rPr>
              <a:t>name Public Research </a:t>
            </a:r>
            <a:r>
              <a:rPr lang="en-US" sz="1200" dirty="0" err="1">
                <a:latin typeface="+mj-lt"/>
                <a:ea typeface="+mn-lt"/>
                <a:cs typeface="+mn-lt"/>
              </a:rPr>
              <a:t>Organisation</a:t>
            </a:r>
            <a:endParaRPr lang="en-US" sz="1200" dirty="0">
              <a:latin typeface="+mj-lt"/>
              <a:ea typeface="+mn-lt"/>
              <a:cs typeface="+mn-lt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1255713" algn="l"/>
              </a:tabLst>
            </a:pPr>
            <a:r>
              <a:rPr lang="en-US" sz="1200" b="1" dirty="0">
                <a:latin typeface="+mj-lt"/>
                <a:ea typeface="+mn-lt"/>
                <a:cs typeface="+mn-lt"/>
              </a:rPr>
              <a:t>Sector</a:t>
            </a:r>
            <a:r>
              <a:rPr lang="en-US" sz="1200" dirty="0">
                <a:latin typeface="+mj-lt"/>
                <a:ea typeface="+mn-lt"/>
                <a:cs typeface="+mn-lt"/>
              </a:rPr>
              <a:t> 	Therapeutics, </a:t>
            </a:r>
            <a:r>
              <a:rPr lang="en-US" sz="1200" dirty="0" err="1">
                <a:latin typeface="+mj-lt"/>
                <a:ea typeface="+mn-lt"/>
                <a:cs typeface="+mn-lt"/>
              </a:rPr>
              <a:t>Medtech</a:t>
            </a:r>
            <a:r>
              <a:rPr lang="en-US" sz="1200" dirty="0">
                <a:latin typeface="+mj-lt"/>
                <a:ea typeface="+mn-lt"/>
                <a:cs typeface="+mn-lt"/>
              </a:rPr>
              <a:t>, Diagnostics, eHealth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1255713" algn="l"/>
              </a:tabLst>
            </a:pPr>
            <a:r>
              <a:rPr lang="en-US" sz="1200" b="1" dirty="0">
                <a:latin typeface="+mj-lt"/>
                <a:ea typeface="+mn-lt"/>
                <a:cs typeface="+mn-lt"/>
              </a:rPr>
              <a:t>Founded in 	</a:t>
            </a:r>
            <a:r>
              <a:rPr lang="en-US" sz="1200" dirty="0">
                <a:latin typeface="+mj-lt"/>
                <a:ea typeface="+mn-lt"/>
                <a:cs typeface="+mn-lt"/>
              </a:rPr>
              <a:t>month &amp; year</a:t>
            </a:r>
            <a:endParaRPr lang="en-US" sz="1200" b="1" dirty="0">
              <a:latin typeface="+mj-lt"/>
              <a:ea typeface="+mn-lt"/>
              <a:cs typeface="+mn-lt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1255713" algn="l"/>
              </a:tabLst>
            </a:pPr>
            <a:r>
              <a:rPr lang="en-US" sz="1200" b="1" dirty="0">
                <a:latin typeface="+mj-lt"/>
                <a:ea typeface="+mn-lt"/>
                <a:cs typeface="+mn-lt"/>
              </a:rPr>
              <a:t>Funding to date  	</a:t>
            </a:r>
            <a:r>
              <a:rPr lang="en-US" sz="1200" dirty="0">
                <a:latin typeface="+mj-lt"/>
                <a:ea typeface="+mn-lt"/>
                <a:cs typeface="+mn-lt"/>
              </a:rPr>
              <a:t>over €000.000 in non-dilutive funding and / or		€000.000 dilutive funding</a:t>
            </a:r>
            <a:endParaRPr lang="en-US" sz="1200" dirty="0">
              <a:latin typeface="+mj-lt"/>
              <a:cs typeface="Calibri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1255713" algn="l"/>
              </a:tabLst>
            </a:pPr>
            <a:r>
              <a:rPr lang="en-US" sz="1200" b="1" dirty="0">
                <a:latin typeface="+mj-lt"/>
                <a:cs typeface="Calibri"/>
              </a:rPr>
              <a:t>Raising</a:t>
            </a:r>
            <a:r>
              <a:rPr lang="en-US" sz="1200" dirty="0">
                <a:latin typeface="+mj-lt"/>
                <a:cs typeface="Calibri"/>
              </a:rPr>
              <a:t> 	€ 0 K/M </a:t>
            </a:r>
            <a:r>
              <a:rPr lang="en-US" sz="1200" i="1" dirty="0">
                <a:latin typeface="+mj-lt"/>
                <a:cs typeface="Calibri"/>
              </a:rPr>
              <a:t>pre-series A / series A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1255713" algn="l"/>
              </a:tabLst>
            </a:pPr>
            <a:r>
              <a:rPr lang="en-US" sz="1200" b="1" dirty="0">
                <a:latin typeface="+mj-lt"/>
                <a:cs typeface="Calibri"/>
              </a:rPr>
              <a:t>Founder 	</a:t>
            </a:r>
            <a:r>
              <a:rPr lang="en-US" sz="1200" dirty="0">
                <a:latin typeface="+mj-lt"/>
                <a:cs typeface="Calibri"/>
              </a:rPr>
              <a:t>name founder; role founder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1255713" algn="l"/>
              </a:tabLst>
            </a:pPr>
            <a:r>
              <a:rPr lang="en-US" sz="1200" dirty="0">
                <a:latin typeface="+mj-lt"/>
                <a:cs typeface="Calibri"/>
              </a:rPr>
              <a:t>	e-mail address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1255713" algn="l"/>
              </a:tabLst>
            </a:pPr>
            <a:r>
              <a:rPr lang="en-US" sz="1200" b="1" dirty="0">
                <a:latin typeface="+mj-lt"/>
                <a:cs typeface="Calibri"/>
              </a:rPr>
              <a:t>Pitch session</a:t>
            </a:r>
            <a:r>
              <a:rPr lang="en-US" sz="1200" dirty="0">
                <a:latin typeface="+mj-lt"/>
                <a:cs typeface="Calibri"/>
              </a:rPr>
              <a:t> 	</a:t>
            </a:r>
            <a:r>
              <a:rPr lang="en-US" sz="1200" dirty="0">
                <a:solidFill>
                  <a:srgbClr val="9C8736"/>
                </a:solidFill>
                <a:latin typeface="+mj-lt"/>
                <a:cs typeface="Calibri"/>
              </a:rPr>
              <a:t>to be filled in by the HIHR team</a:t>
            </a:r>
          </a:p>
          <a:p>
            <a:pPr marL="0" indent="0">
              <a:buNone/>
            </a:pPr>
            <a:endParaRPr lang="en-US" sz="1400" dirty="0">
              <a:cs typeface="Calibri"/>
            </a:endParaRPr>
          </a:p>
          <a:p>
            <a:endParaRPr lang="nl-NL" dirty="0">
              <a:cs typeface="Calibri"/>
            </a:endParaRP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1DE956EA-4600-E009-5797-72C671878259}"/>
              </a:ext>
            </a:extLst>
          </p:cNvPr>
          <p:cNvSpPr/>
          <p:nvPr/>
        </p:nvSpPr>
        <p:spPr>
          <a:xfrm>
            <a:off x="1396999" y="4624917"/>
            <a:ext cx="3566583" cy="1555750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dirty="0">
                <a:latin typeface="+mj-lt"/>
                <a:cs typeface="Calibri"/>
              </a:rPr>
              <a:t>&lt;Image(s)&gt; </a:t>
            </a:r>
            <a:endParaRPr lang="nl-NL" sz="1400" dirty="0">
              <a:latin typeface="+mj-lt"/>
            </a:endParaRP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E27C30CE-B937-602F-AF0C-6CD7FA9ECDC8}"/>
              </a:ext>
            </a:extLst>
          </p:cNvPr>
          <p:cNvSpPr/>
          <p:nvPr/>
        </p:nvSpPr>
        <p:spPr>
          <a:xfrm>
            <a:off x="9556012" y="735426"/>
            <a:ext cx="2263454" cy="860012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l-NL" sz="1400" dirty="0">
                <a:latin typeface="+mj-lt"/>
                <a:cs typeface="Calibri"/>
              </a:rPr>
              <a:t>&lt;</a:t>
            </a:r>
            <a:r>
              <a:rPr lang="nl-NL" sz="1400" dirty="0" err="1">
                <a:latin typeface="+mj-lt"/>
                <a:cs typeface="Calibri"/>
              </a:rPr>
              <a:t>Your</a:t>
            </a:r>
            <a:r>
              <a:rPr lang="nl-NL" sz="1400" dirty="0">
                <a:latin typeface="+mj-lt"/>
                <a:cs typeface="Calibri"/>
              </a:rPr>
              <a:t> logo&gt;</a:t>
            </a:r>
            <a:endParaRPr lang="nl-NL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629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8694FF-8DCD-2000-BB96-BFDAA029D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3698" y="1603374"/>
            <a:ext cx="5075768" cy="47111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200" b="1" dirty="0">
                <a:latin typeface="+mj-lt"/>
                <a:ea typeface="+mn-lt"/>
                <a:cs typeface="+mn-lt"/>
              </a:rPr>
              <a:t>What important milestones have you reached since your pitch at HIHR? 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200" dirty="0">
                <a:latin typeface="+mj-lt"/>
                <a:ea typeface="+mn-lt"/>
                <a:cs typeface="+mn-lt"/>
              </a:rPr>
              <a:t>[description in max 250 words or less words combined with an image]</a:t>
            </a:r>
            <a:endParaRPr lang="nl-NL" sz="1200" dirty="0">
              <a:latin typeface="+mj-lt"/>
              <a:cs typeface="Calibri"/>
            </a:endParaRPr>
          </a:p>
          <a:p>
            <a:endParaRPr lang="nl-NL" dirty="0">
              <a:cs typeface="Calibri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FF04C668-E6D3-BCC4-77FA-FBE04632A556}"/>
              </a:ext>
            </a:extLst>
          </p:cNvPr>
          <p:cNvSpPr/>
          <p:nvPr/>
        </p:nvSpPr>
        <p:spPr>
          <a:xfrm>
            <a:off x="9556012" y="543454"/>
            <a:ext cx="2263454" cy="860012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l-NL" sz="1400" dirty="0">
                <a:latin typeface="+mj-lt"/>
                <a:cs typeface="Calibri"/>
              </a:rPr>
              <a:t>&lt;</a:t>
            </a:r>
            <a:r>
              <a:rPr lang="nl-NL" sz="1400" dirty="0" err="1">
                <a:latin typeface="+mj-lt"/>
                <a:cs typeface="Calibri"/>
              </a:rPr>
              <a:t>Your</a:t>
            </a:r>
            <a:r>
              <a:rPr lang="nl-NL" sz="1400" dirty="0">
                <a:latin typeface="+mj-lt"/>
                <a:cs typeface="Calibri"/>
              </a:rPr>
              <a:t> logo&gt;</a:t>
            </a:r>
            <a:endParaRPr lang="nl-NL" sz="1400" dirty="0">
              <a:latin typeface="+mj-lt"/>
            </a:endParaRPr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55C7F580-9726-DE99-E1E8-F56EA607BD82}"/>
              </a:ext>
            </a:extLst>
          </p:cNvPr>
          <p:cNvSpPr txBox="1">
            <a:spLocks/>
          </p:cNvSpPr>
          <p:nvPr/>
        </p:nvSpPr>
        <p:spPr>
          <a:xfrm>
            <a:off x="531283" y="2698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000" dirty="0">
                <a:solidFill>
                  <a:schemeClr val="accent1">
                    <a:lumMod val="75000"/>
                  </a:schemeClr>
                </a:solidFill>
                <a:cs typeface="Calibri Light"/>
              </a:rPr>
              <a:t>name company</a:t>
            </a:r>
            <a:endParaRPr lang="nl-NL" sz="2000" dirty="0"/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A566DDCE-2038-AC90-5D31-3C9D5915E227}"/>
              </a:ext>
            </a:extLst>
          </p:cNvPr>
          <p:cNvSpPr txBox="1">
            <a:spLocks/>
          </p:cNvSpPr>
          <p:nvPr/>
        </p:nvSpPr>
        <p:spPr>
          <a:xfrm>
            <a:off x="657100" y="1403466"/>
            <a:ext cx="4864102" cy="46407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1255713" algn="l"/>
              </a:tabLst>
            </a:pPr>
            <a:r>
              <a:rPr lang="en-US" sz="1200" b="1" dirty="0">
                <a:latin typeface="+mj-lt"/>
                <a:ea typeface="+mn-lt"/>
                <a:cs typeface="+mn-lt"/>
              </a:rPr>
              <a:t>HIHR pitch	</a:t>
            </a:r>
            <a:r>
              <a:rPr lang="en-US" sz="1200" dirty="0">
                <a:latin typeface="+mj-lt"/>
                <a:ea typeface="+mn-lt"/>
                <a:cs typeface="+mn-lt"/>
              </a:rPr>
              <a:t>edition or year + spring/fall of previous HIHR pitch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tabLst>
                <a:tab pos="1255713" algn="l"/>
              </a:tabLst>
            </a:pPr>
            <a:r>
              <a:rPr lang="en-US" sz="1200" b="1" dirty="0">
                <a:latin typeface="+mj-lt"/>
                <a:ea typeface="+mn-lt"/>
                <a:cs typeface="+mn-lt"/>
              </a:rPr>
              <a:t>HIHR Quickfire ?</a:t>
            </a:r>
            <a:r>
              <a:rPr lang="en-US" sz="1200" dirty="0">
                <a:latin typeface="+mj-lt"/>
                <a:ea typeface="+mn-lt"/>
                <a:cs typeface="+mn-lt"/>
              </a:rPr>
              <a:t> 	Yes, year + spring/fall or no</a:t>
            </a:r>
            <a:endParaRPr lang="en-US" sz="1200" b="1" dirty="0">
              <a:latin typeface="+mj-lt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1200" b="1" dirty="0">
                <a:latin typeface="+mj-lt"/>
                <a:cs typeface="Calibri"/>
              </a:rPr>
              <a:t>What did HIHR bring to your spin-off journey?</a:t>
            </a:r>
          </a:p>
          <a:p>
            <a:pPr marL="0" indent="0">
              <a:buNone/>
            </a:pPr>
            <a:endParaRPr lang="en-US" sz="1200" dirty="0">
              <a:latin typeface="+mj-lt"/>
              <a:cs typeface="Calibri"/>
            </a:endParaRPr>
          </a:p>
          <a:p>
            <a:pPr marL="0" indent="0">
              <a:buNone/>
            </a:pPr>
            <a:endParaRPr lang="en-US" sz="1200" dirty="0">
              <a:latin typeface="+mj-lt"/>
              <a:cs typeface="Calibri"/>
            </a:endParaRPr>
          </a:p>
          <a:p>
            <a:pPr marL="0" indent="0">
              <a:buNone/>
            </a:pPr>
            <a:endParaRPr lang="en-US" sz="1200" dirty="0">
              <a:latin typeface="+mj-lt"/>
              <a:cs typeface="Calibri"/>
            </a:endParaRPr>
          </a:p>
          <a:p>
            <a:pPr marL="0" indent="0">
              <a:buNone/>
            </a:pPr>
            <a:endParaRPr lang="en-US" sz="1200" dirty="0">
              <a:latin typeface="+mj-lt"/>
              <a:cs typeface="Calibri"/>
            </a:endParaRPr>
          </a:p>
          <a:p>
            <a:pPr marL="0" indent="0">
              <a:buNone/>
            </a:pPr>
            <a:endParaRPr lang="en-US" sz="1200" dirty="0">
              <a:latin typeface="+mj-lt"/>
              <a:cs typeface="Calibri"/>
            </a:endParaRPr>
          </a:p>
          <a:p>
            <a:pPr marL="0" indent="0">
              <a:buNone/>
            </a:pPr>
            <a:r>
              <a:rPr lang="en-US" sz="1200" b="1" dirty="0">
                <a:latin typeface="+mj-lt"/>
                <a:cs typeface="Calibri"/>
              </a:rPr>
              <a:t>Where can HIHR add value to your spin-off company as alumni?</a:t>
            </a:r>
          </a:p>
          <a:p>
            <a:pPr marL="0" indent="0">
              <a:buNone/>
            </a:pPr>
            <a:endParaRPr lang="en-US" sz="1400" dirty="0">
              <a:latin typeface="+mj-lt"/>
              <a:cs typeface="Calibri"/>
            </a:endParaRPr>
          </a:p>
          <a:p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520286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E28379492E34458CAD0A3C8C28B51D" ma:contentTypeVersion="2" ma:contentTypeDescription="Een nieuw document maken." ma:contentTypeScope="" ma:versionID="d15c35cc3ee2c38cdbf65bb492673792">
  <xsd:schema xmlns:xsd="http://www.w3.org/2001/XMLSchema" xmlns:xs="http://www.w3.org/2001/XMLSchema" xmlns:p="http://schemas.microsoft.com/office/2006/metadata/properties" xmlns:ns2="8519adb9-94d8-4413-8041-662605095250" targetNamespace="http://schemas.microsoft.com/office/2006/metadata/properties" ma:root="true" ma:fieldsID="6098cc431f5045f366cd75c64be9787f" ns2:_="">
    <xsd:import namespace="8519adb9-94d8-4413-8041-6626050952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19adb9-94d8-4413-8041-6626050952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A2E344-7632-40DB-87BB-91B512C4AC6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8BB8021-A0E2-4C44-A174-4367C09ED2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9A5BCA-A6DC-41CA-9DD7-2CB3A054BD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19adb9-94d8-4413-8041-662605095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196</Words>
  <Application>Microsoft Office PowerPoint</Application>
  <PresentationFormat>Breedbeeld</PresentationFormat>
  <Paragraphs>26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Office Theme</vt:lpstr>
      <vt:lpstr>name company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Claar-els van Delft</dc:creator>
  <cp:lastModifiedBy>Claar-els van Delft</cp:lastModifiedBy>
  <cp:revision>75</cp:revision>
  <dcterms:created xsi:type="dcterms:W3CDTF">2023-03-10T11:57:12Z</dcterms:created>
  <dcterms:modified xsi:type="dcterms:W3CDTF">2024-01-17T17:23:35Z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0x0101006AE28379492E34458CAD0A3C8C28B51D</vt:lpwstr>
  </property>
</Properties>
</file>